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ppt/comments/comment12.xml" ContentType="application/vnd.openxmlformats-officedocument.presentationml.comments+xml"/>
  <Override PartName="/ppt/comments/comment13.xml" ContentType="application/vnd.openxmlformats-officedocument.presentationml.comments+xml"/>
  <Override PartName="/ppt/comments/comment14.xml" ContentType="application/vnd.openxmlformats-officedocument.presentationml.comments+xml"/>
  <Override PartName="/ppt/comments/comment15.xml" ContentType="application/vnd.openxmlformats-officedocument.presentationml.comments+xml"/>
  <Override PartName="/ppt/comments/comment16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4"/>
  </p:notesMasterIdLst>
  <p:sldIdLst>
    <p:sldId id="256" r:id="rId6"/>
    <p:sldId id="303" r:id="rId7"/>
    <p:sldId id="304" r:id="rId8"/>
    <p:sldId id="305" r:id="rId9"/>
    <p:sldId id="306" r:id="rId10"/>
    <p:sldId id="307" r:id="rId11"/>
    <p:sldId id="308" r:id="rId12"/>
    <p:sldId id="310" r:id="rId13"/>
    <p:sldId id="324" r:id="rId14"/>
    <p:sldId id="319" r:id="rId15"/>
    <p:sldId id="329" r:id="rId16"/>
    <p:sldId id="320" r:id="rId17"/>
    <p:sldId id="321" r:id="rId18"/>
    <p:sldId id="322" r:id="rId19"/>
    <p:sldId id="323" r:id="rId20"/>
    <p:sldId id="327" r:id="rId21"/>
    <p:sldId id="328" r:id="rId22"/>
    <p:sldId id="284" r:id="rId23"/>
  </p:sldIdLst>
  <p:sldSz cx="9144000" cy="6858000" type="screen4x3"/>
  <p:notesSz cx="6858000" cy="987266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ILA MÁRCIA BORGES BATISTA" initials="LMBB" lastIdx="1" clrIdx="0">
    <p:extLst>
      <p:ext uri="{19B8F6BF-5375-455C-9EA6-DF929625EA0E}">
        <p15:presenceInfo xmlns:p15="http://schemas.microsoft.com/office/powerpoint/2012/main" userId="S-1-5-21-2017985670-1941111237-166550094-545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71D"/>
    <a:srgbClr val="2B3616"/>
    <a:srgbClr val="2832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63" autoAdjust="0"/>
    <p:restoredTop sz="94660"/>
  </p:normalViewPr>
  <p:slideViewPr>
    <p:cSldViewPr>
      <p:cViewPr varScale="1">
        <p:scale>
          <a:sx n="115" d="100"/>
          <a:sy n="115" d="100"/>
        </p:scale>
        <p:origin x="2076" y="12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12T14:11:28.938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12T14:11:28.938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12T14:11:28.938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12T14:11:28.938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12T14:11:28.938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12T14:11:28.938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12T14:11:28.938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12T14:11:28.938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12T14:11:28.938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12T14:11:28.938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12T14:11:28.938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12T14:11:28.938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12T14:11:28.938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12T14:11:28.938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12T14:11:28.938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12T14:11:28.938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911E7-3A00-460A-B215-C4394F6993F6}" type="datetimeFigureOut">
              <a:rPr lang="pt-BR" smtClean="0"/>
              <a:t>02/03/2020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08088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51219"/>
            <a:ext cx="548640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377318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FFE9D-9913-4334-9E59-938AE6A081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2649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4675-5FBE-4BFB-B757-2C5F064DC0EB}" type="datetimeFigureOut">
              <a:rPr lang="pt-BR" smtClean="0"/>
              <a:t>02/03/2020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53AE-83B1-4904-8346-27C70CE118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352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4675-5FBE-4BFB-B757-2C5F064DC0EB}" type="datetimeFigureOut">
              <a:rPr lang="pt-BR" smtClean="0"/>
              <a:t>02/03/2020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53AE-83B1-4904-8346-27C70CE118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099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4675-5FBE-4BFB-B757-2C5F064DC0EB}" type="datetimeFigureOut">
              <a:rPr lang="pt-BR" smtClean="0"/>
              <a:t>02/03/2020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53AE-83B1-4904-8346-27C70CE118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4892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024675-5FBE-4BFB-B757-2C5F064DC0EB}" type="datetimeFigureOut">
              <a:rPr lang="pt-BR" smtClean="0"/>
              <a:t>02/03/2020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7853AE-83B1-4904-8346-27C70CE118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80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4675-5FBE-4BFB-B757-2C5F064DC0EB}" type="datetimeFigureOut">
              <a:rPr lang="pt-BR" smtClean="0"/>
              <a:t>02/03/2020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53AE-83B1-4904-8346-27C70CE118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3107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4675-5FBE-4BFB-B757-2C5F064DC0EB}" type="datetimeFigureOut">
              <a:rPr lang="pt-BR" smtClean="0"/>
              <a:t>02/03/2020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53AE-83B1-4904-8346-27C70CE118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27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4675-5FBE-4BFB-B757-2C5F064DC0EB}" type="datetimeFigureOut">
              <a:rPr lang="pt-BR" smtClean="0"/>
              <a:t>02/03/2020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53AE-83B1-4904-8346-27C70CE118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9455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4675-5FBE-4BFB-B757-2C5F064DC0EB}" type="datetimeFigureOut">
              <a:rPr lang="pt-BR" smtClean="0"/>
              <a:t>02/03/2020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53AE-83B1-4904-8346-27C70CE118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871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4675-5FBE-4BFB-B757-2C5F064DC0EB}" type="datetimeFigureOut">
              <a:rPr lang="pt-BR" smtClean="0"/>
              <a:t>02/03/2020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53AE-83B1-4904-8346-27C70CE118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3209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4675-5FBE-4BFB-B757-2C5F064DC0EB}" type="datetimeFigureOut">
              <a:rPr lang="pt-BR" smtClean="0"/>
              <a:t>02/03/2020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53AE-83B1-4904-8346-27C70CE118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4552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4675-5FBE-4BFB-B757-2C5F064DC0EB}" type="datetimeFigureOut">
              <a:rPr lang="pt-BR" smtClean="0"/>
              <a:t>02/03/2020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53AE-83B1-4904-8346-27C70CE118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78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4675-5FBE-4BFB-B757-2C5F064DC0EB}" type="datetimeFigureOut">
              <a:rPr lang="pt-BR" smtClean="0"/>
              <a:t>02/03/2020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53AE-83B1-4904-8346-27C70CE118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796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24675-5FBE-4BFB-B757-2C5F064DC0EB}" type="datetimeFigureOut">
              <a:rPr lang="pt-BR" smtClean="0"/>
              <a:t>02/03/2020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853AE-83B1-4904-8346-27C70CE118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489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09320"/>
            <a:ext cx="8737175" cy="424110"/>
          </a:xfrm>
          <a:prstGeom prst="rect">
            <a:avLst/>
          </a:prstGeom>
        </p:spPr>
      </p:pic>
      <p:sp>
        <p:nvSpPr>
          <p:cNvPr id="14" name="Retângulo 13"/>
          <p:cNvSpPr/>
          <p:nvPr userDrawn="1"/>
        </p:nvSpPr>
        <p:spPr>
          <a:xfrm>
            <a:off x="1187624" y="1880828"/>
            <a:ext cx="7272808" cy="3096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 userDrawn="1"/>
        </p:nvSpPr>
        <p:spPr>
          <a:xfrm>
            <a:off x="1115616" y="1700808"/>
            <a:ext cx="7056784" cy="3276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7" y="1052736"/>
            <a:ext cx="8414733" cy="442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0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cgpae@fnde.gov.br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Y:\Publicidade\2019\Logo Governo Federal\FNDE-MEC-GO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877272"/>
            <a:ext cx="3810000" cy="81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" y="4782"/>
            <a:ext cx="9144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27584" y="2492897"/>
            <a:ext cx="7056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>
                <a:solidFill>
                  <a:srgbClr val="283214"/>
                </a:solidFill>
                <a:latin typeface="Poetsen One" panose="020108030300000D0203" pitchFamily="2" charset="0"/>
              </a:rPr>
              <a:t>PILARES DO PROGRAMA </a:t>
            </a:r>
            <a:r>
              <a:rPr lang="pt-BR" sz="3600" dirty="0" smtClean="0">
                <a:solidFill>
                  <a:srgbClr val="283214"/>
                </a:solidFill>
                <a:latin typeface="Poetsen One" panose="020108030300000D0203" pitchFamily="2" charset="0"/>
              </a:rPr>
              <a:t>NACIONAL DOS PROGRAMAS DO LIVRO E MATERIAL DIDÁTICO - PNLD</a:t>
            </a:r>
            <a:endParaRPr lang="pt-BR" sz="3600" dirty="0">
              <a:solidFill>
                <a:srgbClr val="283214"/>
              </a:solidFill>
              <a:latin typeface="Poetsen One" panose="020108030300000D02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63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2369" y="0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i="1" dirty="0" smtClean="0">
                <a:solidFill>
                  <a:srgbClr val="4BACC6">
                    <a:lumMod val="75000"/>
                  </a:srgbClr>
                </a:solidFill>
                <a:ea typeface="+mn-ea"/>
                <a:cs typeface="+mn-cs"/>
              </a:rPr>
              <a:t>ESCOLHA PNLD LITERÁRIO </a:t>
            </a:r>
            <a:r>
              <a:rPr lang="pt-BR" sz="3600" b="1" i="1" dirty="0" smtClean="0">
                <a:solidFill>
                  <a:srgbClr val="FF0000"/>
                </a:solidFill>
                <a:ea typeface="+mn-ea"/>
                <a:cs typeface="+mn-cs"/>
              </a:rPr>
              <a:t>2020</a:t>
            </a:r>
            <a:endParaRPr lang="pt-BR" sz="3600" b="1" i="1" dirty="0"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32369" y="764704"/>
            <a:ext cx="5580062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980728"/>
            <a:ext cx="85689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endParaRPr lang="pt-BR" sz="26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endParaRPr lang="pt-BR" sz="26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26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Previsão</a:t>
            </a:r>
            <a:r>
              <a:rPr lang="pt-BR" sz="26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: </a:t>
            </a:r>
            <a:r>
              <a:rPr lang="pt-BR" sz="26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Maio </a:t>
            </a:r>
            <a:r>
              <a:rPr lang="pt-BR" sz="26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de </a:t>
            </a:r>
            <a:r>
              <a:rPr lang="pt-BR" sz="26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2020.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endParaRPr lang="pt-BR" sz="26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26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6º ao 9ºano.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endParaRPr lang="pt-BR" sz="26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26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Livros:</a:t>
            </a:r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26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Para o aluno (02 títulos para cada aluno) e;</a:t>
            </a:r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26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Para biblioteca (formação de arranjos).</a:t>
            </a:r>
            <a:endParaRPr lang="pt-BR" sz="26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09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2369" y="0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i="1" dirty="0" smtClean="0">
                <a:solidFill>
                  <a:srgbClr val="4BACC6">
                    <a:lumMod val="75000"/>
                  </a:srgbClr>
                </a:solidFill>
                <a:ea typeface="+mn-ea"/>
                <a:cs typeface="+mn-cs"/>
              </a:rPr>
              <a:t>ESCOLHA PNLD </a:t>
            </a:r>
            <a:r>
              <a:rPr lang="pt-BR" sz="3600" b="1" i="1" dirty="0" smtClean="0">
                <a:solidFill>
                  <a:srgbClr val="4BACC6">
                    <a:lumMod val="75000"/>
                  </a:srgbClr>
                </a:solidFill>
                <a:ea typeface="+mn-ea"/>
                <a:cs typeface="+mn-cs"/>
              </a:rPr>
              <a:t>ENSINO MÉDIO</a:t>
            </a:r>
            <a:endParaRPr lang="pt-BR" sz="3600" b="1" i="1" dirty="0"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32369" y="764704"/>
            <a:ext cx="5580062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980728"/>
            <a:ext cx="856895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endParaRPr lang="pt-BR" sz="26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pt-BR" sz="26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pt-BR" sz="26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pt-BR" sz="26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PNLD </a:t>
            </a:r>
            <a:r>
              <a:rPr lang="pt-BR" sz="26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2018 – Reposição do ensino </a:t>
            </a:r>
            <a:r>
              <a:rPr lang="pt-BR" sz="26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médio</a:t>
            </a:r>
            <a:r>
              <a:rPr lang="pt-BR" sz="26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.</a:t>
            </a:r>
            <a:endParaRPr lang="pt-BR" sz="26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endParaRPr lang="pt-BR" sz="26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26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Não haverá escolha.</a:t>
            </a:r>
            <a:endParaRPr lang="pt-BR" sz="26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endParaRPr lang="pt-BR" sz="26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26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Reutilização em 2021.</a:t>
            </a:r>
            <a:endParaRPr lang="pt-BR" sz="26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9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2369" y="0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i="1" dirty="0" smtClean="0">
                <a:solidFill>
                  <a:srgbClr val="4BACC6">
                    <a:lumMod val="75000"/>
                  </a:srgbClr>
                </a:solidFill>
                <a:ea typeface="+mn-ea"/>
                <a:cs typeface="+mn-cs"/>
              </a:rPr>
              <a:t>DEVOLUÇÃO E CONSERVAÇÃO</a:t>
            </a:r>
            <a:endParaRPr lang="pt-BR" sz="3600" b="1" i="1" dirty="0">
              <a:solidFill>
                <a:srgbClr val="4BACC6">
                  <a:lumMod val="75000"/>
                </a:srgbClr>
              </a:solidFill>
              <a:ea typeface="+mn-ea"/>
              <a:cs typeface="+mn-cs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32369" y="764704"/>
            <a:ext cx="5580062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980728"/>
            <a:ext cx="864096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2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Cada Secretaria de Educação deverá definir e acompanhar procedimentos eficazes a serem realizados pelas escolas e estudantes com intuito de promover a conservação e devolução dos livros reutilizáveis.</a:t>
            </a:r>
            <a:br>
              <a:rPr lang="pt-BR" sz="2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</a:br>
            <a:endParaRPr lang="pt-BR" sz="26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pt-BR" sz="2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As escolas devem promover campanhas de </a:t>
            </a: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Conservação </a:t>
            </a:r>
            <a:r>
              <a:rPr lang="pt-BR" sz="2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e devolução dos livros.</a:t>
            </a:r>
            <a:br>
              <a:rPr lang="pt-BR" sz="2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</a:br>
            <a:endParaRPr lang="pt-BR" sz="26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2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O FNDE estabeleceu como meta a devolução de 90% dos livros.</a:t>
            </a:r>
            <a:endParaRPr lang="pt-BR" sz="26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82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2369" y="0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i="1" dirty="0" smtClean="0">
                <a:solidFill>
                  <a:srgbClr val="4BACC6">
                    <a:lumMod val="75000"/>
                  </a:srgbClr>
                </a:solidFill>
                <a:ea typeface="+mn-ea"/>
                <a:cs typeface="+mn-cs"/>
              </a:rPr>
              <a:t>REMANEJAMENTO</a:t>
            </a:r>
            <a:endParaRPr lang="pt-BR" sz="3600" b="1" i="1" dirty="0">
              <a:solidFill>
                <a:srgbClr val="4BACC6">
                  <a:lumMod val="75000"/>
                </a:srgbClr>
              </a:solidFill>
              <a:ea typeface="+mn-ea"/>
              <a:cs typeface="+mn-cs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32369" y="764704"/>
            <a:ext cx="5580062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980728"/>
            <a:ext cx="864096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2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É a troca entre unidades escolares dos livros que sobram em uma escola e faltam em outra. Isso ocorre pela constante movimentação de estudantes entre escolas e redes </a:t>
            </a:r>
            <a:r>
              <a:rPr lang="pt-BR" sz="2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pt-BR" sz="2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sistema PDDE Interativo/SIMEC.</a:t>
            </a:r>
            <a:br>
              <a:rPr lang="pt-BR" sz="2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</a:br>
            <a:endParaRPr lang="pt-BR" sz="26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pt-BR" sz="2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O remanejamento é a forma mais célere para solucionar a falta de livros nas escolas.</a:t>
            </a:r>
            <a:br>
              <a:rPr lang="pt-BR" sz="2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</a:br>
            <a:endParaRPr lang="pt-BR" sz="26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2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Caso o remanejamento não supra a necessidade, a escola deverá solicitar a reserva técnica.</a:t>
            </a:r>
            <a:br>
              <a:rPr lang="pt-BR" sz="2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</a:br>
            <a:endParaRPr lang="pt-BR" sz="26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6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2369" y="0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i="1" dirty="0" smtClean="0">
                <a:solidFill>
                  <a:srgbClr val="4BACC6">
                    <a:lumMod val="75000"/>
                  </a:srgbClr>
                </a:solidFill>
                <a:ea typeface="+mn-ea"/>
                <a:cs typeface="+mn-cs"/>
              </a:rPr>
              <a:t>RESERVA TÉCNICA</a:t>
            </a:r>
            <a:endParaRPr lang="pt-BR" sz="3600" b="1" i="1" dirty="0">
              <a:solidFill>
                <a:srgbClr val="4BACC6">
                  <a:lumMod val="75000"/>
                </a:srgbClr>
              </a:solidFill>
              <a:ea typeface="+mn-ea"/>
              <a:cs typeface="+mn-cs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32369" y="764704"/>
            <a:ext cx="5580062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980728"/>
            <a:ext cx="864096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Reserva técnica é destinada a atender novas turmas e novas escolas não computados no censo escolar.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endParaRPr lang="pt-BR" sz="26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As escolas solicitam a reserva técnica via PDDE interativo/SIMEC e as secretarias validam o pedido.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endParaRPr lang="pt-BR" sz="28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O FNDE só irá atender as solicitações validadas pela secretária de educação.</a:t>
            </a:r>
            <a:r>
              <a:rPr lang="pt-BR" sz="2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pt-BR" sz="2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</a:br>
            <a:endParaRPr lang="pt-BR" sz="26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49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2369" y="0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i="1" dirty="0" smtClean="0">
                <a:solidFill>
                  <a:srgbClr val="4BACC6">
                    <a:lumMod val="75000"/>
                  </a:srgbClr>
                </a:solidFill>
                <a:ea typeface="+mn-ea"/>
                <a:cs typeface="+mn-cs"/>
              </a:rPr>
              <a:t>DOAÇÃO</a:t>
            </a:r>
            <a:endParaRPr lang="pt-BR" sz="3600" b="1" i="1" dirty="0">
              <a:solidFill>
                <a:srgbClr val="4BACC6">
                  <a:lumMod val="75000"/>
                </a:srgbClr>
              </a:solidFill>
              <a:ea typeface="+mn-ea"/>
              <a:cs typeface="+mn-cs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32369" y="764704"/>
            <a:ext cx="5580062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980728"/>
            <a:ext cx="864096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Solicitação de livros remanescentes da reserva e também livros de ciclos anteriores do PNLD através da ferramenta de DOAÇÃO no PDDE interativo/SIMEC.</a:t>
            </a:r>
            <a:r>
              <a:rPr lang="pt-BR" sz="2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pt-BR" sz="2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</a:br>
            <a:endParaRPr lang="pt-BR" sz="26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As solicitações não precisam ser validadas pelas secretarias.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endParaRPr lang="pt-BR" sz="28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As secretarias também podem solicitar doação pelo sistema PDDE interativo/SIMEC.</a:t>
            </a:r>
            <a:r>
              <a:rPr lang="pt-BR" sz="2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pt-BR" sz="2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</a:br>
            <a:endParaRPr lang="pt-BR" sz="26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12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2369" y="0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i="1" dirty="0" smtClean="0">
                <a:solidFill>
                  <a:srgbClr val="4BACC6">
                    <a:lumMod val="75000"/>
                  </a:srgbClr>
                </a:solidFill>
                <a:ea typeface="+mn-ea"/>
                <a:cs typeface="+mn-cs"/>
              </a:rPr>
              <a:t>GESTÃO DO PNLD </a:t>
            </a:r>
            <a:endParaRPr lang="pt-BR" sz="3600" b="1" i="1" dirty="0">
              <a:solidFill>
                <a:srgbClr val="4BACC6">
                  <a:lumMod val="75000"/>
                </a:srgbClr>
              </a:solidFill>
              <a:ea typeface="+mn-ea"/>
              <a:cs typeface="+mn-cs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32369" y="764704"/>
            <a:ext cx="5580062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1628800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Envolve a participação das secretarias de educação e escolas participantes do PNLD – regime de mútua cooperação.</a:t>
            </a:r>
            <a:r>
              <a:rPr lang="pt-BR" sz="24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pt-BR" sz="24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</a:br>
            <a:endParaRPr lang="pt-BR" sz="24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O remanejamento, a utilização da reserva técnica e a devolução dos livros reutilizáveis são partes do programa.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endParaRPr lang="pt-BR" sz="24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Responsabilidade das escolas e das redes.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endParaRPr lang="pt-BR" sz="24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São fatores fundamentais para alcançar o atendimento de todos os estudantes e a necessária otimização dos recursos públicos. 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endParaRPr lang="pt-BR" sz="24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80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2369" y="0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i="1" dirty="0" smtClean="0">
                <a:solidFill>
                  <a:srgbClr val="4BACC6">
                    <a:lumMod val="75000"/>
                  </a:srgbClr>
                </a:solidFill>
                <a:ea typeface="+mn-ea"/>
                <a:cs typeface="+mn-cs"/>
              </a:rPr>
              <a:t>DISTRIBUIÇÃO PNLD</a:t>
            </a:r>
            <a:endParaRPr lang="pt-BR" sz="3600" b="1" i="1" dirty="0">
              <a:solidFill>
                <a:srgbClr val="4BACC6">
                  <a:lumMod val="75000"/>
                </a:srgbClr>
              </a:solidFill>
              <a:ea typeface="+mn-ea"/>
              <a:cs typeface="+mn-cs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32369" y="764704"/>
            <a:ext cx="5580062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709904"/>
              </p:ext>
            </p:extLst>
          </p:nvPr>
        </p:nvGraphicFramePr>
        <p:xfrm>
          <a:off x="1115616" y="2204865"/>
          <a:ext cx="6912768" cy="28424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1000">
                  <a:extLst>
                    <a:ext uri="{9D8B030D-6E8A-4147-A177-3AD203B41FA5}">
                      <a16:colId xmlns:a16="http://schemas.microsoft.com/office/drawing/2014/main" val="440293849"/>
                    </a:ext>
                  </a:extLst>
                </a:gridCol>
                <a:gridCol w="1928753">
                  <a:extLst>
                    <a:ext uri="{9D8B030D-6E8A-4147-A177-3AD203B41FA5}">
                      <a16:colId xmlns:a16="http://schemas.microsoft.com/office/drawing/2014/main" val="2163011360"/>
                    </a:ext>
                  </a:extLst>
                </a:gridCol>
                <a:gridCol w="1929554">
                  <a:extLst>
                    <a:ext uri="{9D8B030D-6E8A-4147-A177-3AD203B41FA5}">
                      <a16:colId xmlns:a16="http://schemas.microsoft.com/office/drawing/2014/main" val="1184108350"/>
                    </a:ext>
                  </a:extLst>
                </a:gridCol>
                <a:gridCol w="1813461">
                  <a:extLst>
                    <a:ext uri="{9D8B030D-6E8A-4147-A177-3AD203B41FA5}">
                      <a16:colId xmlns:a16="http://schemas.microsoft.com/office/drawing/2014/main" val="354478409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ETAPA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QTDE LIVROS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Livros entregues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</a:rPr>
                        <a:t>Percentual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28901865"/>
                  </a:ext>
                </a:extLst>
              </a:tr>
              <a:tr h="504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</a:rPr>
                        <a:t>Anos Finais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                78.546.052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               74.226.019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</a:rPr>
                        <a:t>94,5</a:t>
                      </a:r>
                      <a:r>
                        <a:rPr lang="pt-BR" sz="1100" dirty="0">
                          <a:effectLst/>
                        </a:rPr>
                        <a:t>%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5432182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</a:rPr>
                        <a:t>Anos Iniciais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                74.755.819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               72.954.204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</a:rPr>
                        <a:t>97,59</a:t>
                      </a:r>
                      <a:r>
                        <a:rPr lang="pt-BR" sz="1100" dirty="0">
                          <a:effectLst/>
                        </a:rPr>
                        <a:t>%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7596079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Ensino Médio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                20.198.488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               19.711.704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</a:rPr>
                        <a:t>97,59</a:t>
                      </a:r>
                      <a:r>
                        <a:rPr lang="pt-BR" sz="1100" dirty="0">
                          <a:effectLst/>
                        </a:rPr>
                        <a:t>%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8485945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TOTAL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             173.500.359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              166.891.927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</a:rPr>
                        <a:t>96,56</a:t>
                      </a:r>
                      <a:r>
                        <a:rPr lang="pt-BR" sz="1100" dirty="0">
                          <a:effectLst/>
                        </a:rPr>
                        <a:t>%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71449598"/>
                  </a:ext>
                </a:extLst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115616" y="5229200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*Distribuição do PNLD literário suspensa em função do PNLD didático.</a:t>
            </a:r>
          </a:p>
          <a:p>
            <a:r>
              <a:rPr lang="pt-BR" dirty="0" smtClean="0"/>
              <a:t>*Previsão de término da distribuição PNLD didático: março/2020.</a:t>
            </a:r>
          </a:p>
          <a:p>
            <a:r>
              <a:rPr lang="pt-BR" dirty="0" smtClean="0"/>
              <a:t>*Previsão de término da distribuição PNLD literário 2018: abril/2020.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432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"/>
          <p:cNvSpPr>
            <a:spLocks noChangeArrowheads="1"/>
          </p:cNvSpPr>
          <p:nvPr/>
        </p:nvSpPr>
        <p:spPr bwMode="auto">
          <a:xfrm>
            <a:off x="1259632" y="3043617"/>
            <a:ext cx="720090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200" i="1" dirty="0">
                <a:solidFill>
                  <a:schemeClr val="tx2"/>
                </a:solidFill>
                <a:latin typeface="+mn-lt"/>
              </a:rPr>
              <a:t>Fundo Nacional de Desenvolvimento da Educação – FNDE</a:t>
            </a:r>
            <a:br>
              <a:rPr lang="pt-BR" altLang="pt-BR" sz="2200" i="1" dirty="0">
                <a:solidFill>
                  <a:schemeClr val="tx2"/>
                </a:solidFill>
                <a:latin typeface="+mn-lt"/>
              </a:rPr>
            </a:br>
            <a:r>
              <a:rPr lang="pt-BR" altLang="pt-BR" sz="2200" i="1" dirty="0">
                <a:solidFill>
                  <a:schemeClr val="tx2"/>
                </a:solidFill>
                <a:latin typeface="+mn-lt"/>
              </a:rPr>
              <a:t>Diretoria </a:t>
            </a:r>
            <a:r>
              <a:rPr lang="pt-BR" altLang="pt-BR" sz="2200" i="1" dirty="0" smtClean="0">
                <a:solidFill>
                  <a:schemeClr val="tx2"/>
                </a:solidFill>
                <a:latin typeface="+mn-lt"/>
              </a:rPr>
              <a:t>DE Ações Educacionais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200" i="1" dirty="0" smtClean="0">
                <a:solidFill>
                  <a:schemeClr val="tx2"/>
                </a:solidFill>
                <a:latin typeface="+mn-lt"/>
              </a:rPr>
              <a:t>Coordenação-Geral dos Programas do Livro e Material Didático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 smtClean="0">
                <a:hlinkClick r:id="rId2"/>
              </a:rPr>
              <a:t>livrodidático@fnde.gov.br</a:t>
            </a:r>
            <a:r>
              <a:rPr lang="pt-BR" altLang="pt-BR" sz="1800" dirty="0" smtClean="0"/>
              <a:t>  </a:t>
            </a:r>
            <a:endParaRPr lang="pt-BR" altLang="pt-BR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1259632" y="2060848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tx2"/>
                </a:solidFill>
              </a:rPr>
              <a:t>Janine de Almeida Menezes</a:t>
            </a:r>
          </a:p>
          <a:p>
            <a:pPr algn="ctr"/>
            <a:r>
              <a:rPr lang="pt-BR" sz="2400" dirty="0" smtClean="0">
                <a:solidFill>
                  <a:schemeClr val="tx2"/>
                </a:solidFill>
              </a:rPr>
              <a:t>Técnica da Coordenação de Apoio ás Redes - COARE</a:t>
            </a:r>
            <a:endParaRPr lang="pt-BR" sz="2400" dirty="0">
              <a:solidFill>
                <a:schemeClr val="tx2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051770" y="1196752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OBRIGADA!</a:t>
            </a:r>
            <a:endParaRPr lang="pt-B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2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2369" y="0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i="1" dirty="0" smtClean="0">
                <a:solidFill>
                  <a:srgbClr val="4BACC6">
                    <a:lumMod val="75000"/>
                  </a:srgbClr>
                </a:solidFill>
                <a:ea typeface="+mn-ea"/>
                <a:cs typeface="+mn-cs"/>
              </a:rPr>
              <a:t>DECRETO Nº 9099/2017</a:t>
            </a:r>
            <a:endParaRPr lang="pt-BR" sz="3600" b="1" i="1" dirty="0">
              <a:solidFill>
                <a:srgbClr val="4BACC6">
                  <a:lumMod val="75000"/>
                </a:srgbClr>
              </a:solidFill>
              <a:ea typeface="+mn-ea"/>
              <a:cs typeface="+mn-cs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32369" y="764704"/>
            <a:ext cx="5580062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980728"/>
            <a:ext cx="8568952" cy="382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7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pt-BR" sz="2800" b="1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Programa Nacional do Livro e do Material Didático – PNLD.</a:t>
            </a:r>
          </a:p>
          <a:p>
            <a:pPr algn="just">
              <a:lnSpc>
                <a:spcPct val="17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pt-BR" sz="2800" b="1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Unificação dos Programas – Decreto nº 9.099/2017.</a:t>
            </a:r>
          </a:p>
          <a:p>
            <a:pPr algn="just">
              <a:lnSpc>
                <a:spcPct val="17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pt-BR" sz="2800" b="1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Distribuição de obras didáticas, literárias e pedagógicas.</a:t>
            </a:r>
            <a:endParaRPr lang="pt-BR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2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2369" y="0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i="1" dirty="0" smtClean="0">
                <a:solidFill>
                  <a:srgbClr val="4BACC6">
                    <a:lumMod val="75000"/>
                  </a:srgbClr>
                </a:solidFill>
                <a:ea typeface="+mn-ea"/>
                <a:cs typeface="+mn-cs"/>
              </a:rPr>
              <a:t>PNLD – Principais objetivos</a:t>
            </a:r>
            <a:endParaRPr lang="pt-BR" sz="3600" b="1" i="1" dirty="0">
              <a:solidFill>
                <a:srgbClr val="4BACC6">
                  <a:lumMod val="75000"/>
                </a:srgbClr>
              </a:solidFill>
              <a:ea typeface="+mn-ea"/>
              <a:cs typeface="+mn-cs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32369" y="764704"/>
            <a:ext cx="5580062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980728"/>
            <a:ext cx="8568952" cy="4599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 algn="just">
              <a:lnSpc>
                <a:spcPct val="170000"/>
              </a:lnSpc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pt-BR" sz="20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Contribuir para a melhoria da qualidade da educação;</a:t>
            </a:r>
          </a:p>
          <a:p>
            <a:pPr marL="363538" indent="-363538" algn="just">
              <a:lnSpc>
                <a:spcPct val="170000"/>
              </a:lnSpc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pt-BR" sz="20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Democratizar o acesso às fontes de informação e cultura;</a:t>
            </a:r>
          </a:p>
          <a:p>
            <a:pPr marL="363538" indent="-363538" algn="just">
              <a:lnSpc>
                <a:spcPct val="170000"/>
              </a:lnSpc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pt-BR" sz="20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Fomentar a leitura e o estímulo à atitude investigativa dos alunos;</a:t>
            </a:r>
          </a:p>
          <a:p>
            <a:pPr marL="363538" indent="-363538" algn="just">
              <a:lnSpc>
                <a:spcPct val="170000"/>
              </a:lnSpc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pt-BR" sz="20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Aprimorar o processo de ensino e aprendizagem nas escolas públicas de educação básica, com a consequente melhoria da qualidade da educação;</a:t>
            </a:r>
          </a:p>
          <a:p>
            <a:pPr marL="363538" indent="-363538" algn="just">
              <a:lnSpc>
                <a:spcPct val="170000"/>
              </a:lnSpc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pt-BR" sz="20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Garantir o padrão de qualidade do material de apoio à prática educativa utilizado nas escolas públicas de educação básica;</a:t>
            </a:r>
          </a:p>
          <a:p>
            <a:pPr marL="363538" indent="-363538" algn="just">
              <a:lnSpc>
                <a:spcPct val="170000"/>
              </a:lnSpc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pt-BR" sz="20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Apoiar a atualização da Base Nacional Comum Curricular.</a:t>
            </a:r>
          </a:p>
        </p:txBody>
      </p:sp>
    </p:spTree>
    <p:extLst>
      <p:ext uri="{BB962C8B-B14F-4D97-AF65-F5344CB8AC3E}">
        <p14:creationId xmlns:p14="http://schemas.microsoft.com/office/powerpoint/2010/main" val="37431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2369" y="0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i="1" dirty="0" smtClean="0">
                <a:solidFill>
                  <a:srgbClr val="4BACC6">
                    <a:lumMod val="75000"/>
                  </a:srgbClr>
                </a:solidFill>
                <a:ea typeface="+mn-ea"/>
                <a:cs typeface="+mn-cs"/>
              </a:rPr>
              <a:t>UNIVERSALIZAÇÃO DO ATENDIMENTO</a:t>
            </a:r>
            <a:endParaRPr lang="pt-BR" sz="3600" b="1" i="1" dirty="0">
              <a:solidFill>
                <a:srgbClr val="4BACC6">
                  <a:lumMod val="75000"/>
                </a:srgbClr>
              </a:solidFill>
              <a:ea typeface="+mn-ea"/>
              <a:cs typeface="+mn-cs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32369" y="764704"/>
            <a:ext cx="5580062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980728"/>
            <a:ext cx="8568952" cy="4009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8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Alunos da educação infantil, inclusive das entidades conveniadas com o Poder Público, do ensino </a:t>
            </a:r>
            <a:r>
              <a:rPr lang="pt-BR" sz="2800" b="1" u="sng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fundamental</a:t>
            </a:r>
            <a:r>
              <a:rPr lang="pt-BR" sz="28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 e do ensino </a:t>
            </a:r>
            <a:r>
              <a:rPr lang="pt-BR" sz="2800" b="1" u="sng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médio</a:t>
            </a:r>
            <a:r>
              <a:rPr lang="pt-BR" sz="28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 matriculados nas escolas </a:t>
            </a:r>
            <a:r>
              <a:rPr lang="pt-BR" sz="2800" b="1" u="sng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participantes</a:t>
            </a:r>
            <a:r>
              <a:rPr lang="pt-BR" sz="28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 são beneficiados com livros didáticos e literários;</a:t>
            </a:r>
          </a:p>
          <a:p>
            <a:pPr algn="just">
              <a:lnSpc>
                <a:spcPct val="120000"/>
              </a:lnSpc>
              <a:buClr>
                <a:schemeClr val="tx1"/>
              </a:buClr>
            </a:pPr>
            <a:endParaRPr lang="pt-BR" b="1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pPr algn="just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pt-BR" sz="28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Alunos com deficiência </a:t>
            </a:r>
            <a:r>
              <a:rPr lang="pt-BR" sz="28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visual</a:t>
            </a:r>
            <a:r>
              <a:rPr lang="pt-BR" sz="2800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são </a:t>
            </a:r>
            <a:r>
              <a:rPr lang="pt-BR" sz="28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atendidos com livros em Braille e EPUB3. </a:t>
            </a:r>
            <a:endParaRPr lang="pt-BR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5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2369" y="0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i="1" dirty="0" smtClean="0">
                <a:solidFill>
                  <a:srgbClr val="4BACC6">
                    <a:lumMod val="75000"/>
                  </a:srgbClr>
                </a:solidFill>
                <a:ea typeface="+mn-ea"/>
                <a:cs typeface="+mn-cs"/>
              </a:rPr>
              <a:t>FORMA DE ATENDIMENTO</a:t>
            </a:r>
            <a:endParaRPr lang="pt-BR" sz="3600" b="1" i="1" dirty="0">
              <a:solidFill>
                <a:srgbClr val="4BACC6">
                  <a:lumMod val="75000"/>
                </a:srgbClr>
              </a:solidFill>
              <a:ea typeface="+mn-ea"/>
              <a:cs typeface="+mn-cs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32369" y="764704"/>
            <a:ext cx="5580062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980728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 Adesão</a:t>
            </a: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;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 Aquisição dos livros é realizada de forma periódica, de modo a garantir ciclos regulares quadrienais e alternados;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 Utilização dos livros por 4 anos;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 Necessidade  </a:t>
            </a: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de 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conservação</a:t>
            </a: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 e 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devolução</a:t>
            </a: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;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 Remanejamento</a:t>
            </a: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;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 Reserva </a:t>
            </a: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Técnica;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 Doação</a:t>
            </a: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5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2369" y="0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i="1" dirty="0" smtClean="0">
                <a:solidFill>
                  <a:srgbClr val="4BACC6">
                    <a:lumMod val="75000"/>
                  </a:srgbClr>
                </a:solidFill>
                <a:ea typeface="+mn-ea"/>
                <a:cs typeface="+mn-cs"/>
              </a:rPr>
              <a:t>FORMA DE ATENDIMENTO</a:t>
            </a:r>
            <a:endParaRPr lang="pt-BR" sz="3600" b="1" i="1" dirty="0">
              <a:solidFill>
                <a:srgbClr val="4BACC6">
                  <a:lumMod val="75000"/>
                </a:srgbClr>
              </a:solidFill>
              <a:ea typeface="+mn-ea"/>
              <a:cs typeface="+mn-cs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32369" y="764704"/>
            <a:ext cx="5580062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980728"/>
            <a:ext cx="8568952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Livros didáticos reutilizáveis </a:t>
            </a:r>
            <a:r>
              <a:rPr lang="pt-BR" sz="2400" b="1" dirty="0">
                <a:cs typeface="Arial" pitchFamily="34" charset="0"/>
                <a:sym typeface="Wingdings" pitchFamily="2" charset="2"/>
              </a:rPr>
              <a:t>-  </a:t>
            </a: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são distribuídos para utilização por quatro anos e devem ser conservados e devolvidos pelos estudantes e professores às escolas ao final de cada ano</a:t>
            </a: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;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endParaRPr lang="pt-BR" sz="2400" b="1" dirty="0">
              <a:solidFill>
                <a:schemeClr val="accent3">
                  <a:lumMod val="50000"/>
                </a:schemeClr>
              </a:solidFill>
              <a:cs typeface="Arial" pitchFamily="34" charset="0"/>
              <a:sym typeface="Wingdings" pitchFamily="2" charset="2"/>
            </a:endParaRP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Livros 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  <a:sym typeface="Wingdings" pitchFamily="2" charset="2"/>
              </a:rPr>
              <a:t>didáticos consumíveis </a:t>
            </a:r>
            <a:r>
              <a:rPr lang="pt-BR" sz="2400" b="1" dirty="0">
                <a:cs typeface="Arial" pitchFamily="34" charset="0"/>
                <a:sym typeface="Wingdings" pitchFamily="2" charset="2"/>
              </a:rPr>
              <a:t>– </a:t>
            </a: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são distribuídos para utilização dos estudantes, que passam a ter sua guarda definitiva, sem necessidade de devolução ao final de cada período letivo.</a:t>
            </a:r>
          </a:p>
        </p:txBody>
      </p:sp>
    </p:spTree>
    <p:extLst>
      <p:ext uri="{BB962C8B-B14F-4D97-AF65-F5344CB8AC3E}">
        <p14:creationId xmlns:p14="http://schemas.microsoft.com/office/powerpoint/2010/main" val="208903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2369" y="0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i="1" dirty="0" smtClean="0">
                <a:solidFill>
                  <a:srgbClr val="4BACC6">
                    <a:lumMod val="75000"/>
                  </a:srgbClr>
                </a:solidFill>
                <a:ea typeface="+mn-ea"/>
                <a:cs typeface="+mn-cs"/>
              </a:rPr>
              <a:t>FORMA DE ATENDIMENTO</a:t>
            </a:r>
            <a:endParaRPr lang="pt-BR" sz="3600" b="1" i="1" dirty="0">
              <a:solidFill>
                <a:srgbClr val="4BACC6">
                  <a:lumMod val="75000"/>
                </a:srgbClr>
              </a:solidFill>
              <a:ea typeface="+mn-ea"/>
              <a:cs typeface="+mn-cs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32369" y="764704"/>
            <a:ext cx="5580062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980728"/>
            <a:ext cx="8568952" cy="519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pt-BR" sz="28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Escolha e distribuição quadrienal, de forma integral, dos livros consumíveis e reutilizáveis; 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pt-BR" sz="28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Reposição anual, de forma integral, dos livros consumíveis;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pt-BR" sz="28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  <a:sym typeface="Wingdings" pitchFamily="2" charset="2"/>
              </a:rPr>
              <a:t>Reposição e complementação anual, de forma parcial, dos livros reutilizáveis, para substituir aqueles porventura danificados ou não devolvidos e para cobrir eventuais acréscimos de matrícula. </a:t>
            </a:r>
          </a:p>
        </p:txBody>
      </p:sp>
    </p:spTree>
    <p:extLst>
      <p:ext uri="{BB962C8B-B14F-4D97-AF65-F5344CB8AC3E}">
        <p14:creationId xmlns:p14="http://schemas.microsoft.com/office/powerpoint/2010/main" val="48424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2369" y="0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i="1" dirty="0" smtClean="0">
                <a:solidFill>
                  <a:srgbClr val="4BACC6">
                    <a:lumMod val="75000"/>
                  </a:srgbClr>
                </a:solidFill>
                <a:ea typeface="+mn-ea"/>
                <a:cs typeface="+mn-cs"/>
              </a:rPr>
              <a:t>ADESÃO AO PNLD</a:t>
            </a:r>
            <a:endParaRPr lang="pt-BR" sz="3600" b="1" i="1" dirty="0">
              <a:solidFill>
                <a:srgbClr val="4BACC6">
                  <a:lumMod val="75000"/>
                </a:srgbClr>
              </a:solidFill>
              <a:ea typeface="+mn-ea"/>
              <a:cs typeface="+mn-cs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32369" y="764704"/>
            <a:ext cx="5580062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980728"/>
            <a:ext cx="85689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2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O PNLD atende apenas as entidades que tenham aderido formalmente ao Programa.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endParaRPr lang="pt-BR" sz="28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2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A adesão é realizada exclusivamente via sistema PDDE Interativo/SIMEC com a senha do Secretário de Educação ou Dirigente Federal.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endParaRPr lang="pt-BR" sz="28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2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Uma vez formalizada a adesão, sua vigência será válida por prazo indeterminado ou até que seja solicitada a sua exclusão</a:t>
            </a: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endParaRPr lang="pt-BR" sz="28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Previsão da adesão/exclusão: abril/2020. </a:t>
            </a:r>
            <a:endParaRPr lang="pt-BR" sz="28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48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2369" y="0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i="1" dirty="0" smtClean="0">
                <a:solidFill>
                  <a:srgbClr val="4BACC6">
                    <a:lumMod val="75000"/>
                  </a:srgbClr>
                </a:solidFill>
                <a:ea typeface="+mn-ea"/>
                <a:cs typeface="+mn-cs"/>
              </a:rPr>
              <a:t>ESCOLHA PNLD</a:t>
            </a:r>
            <a:endParaRPr lang="pt-BR" sz="3600" b="1" i="1" dirty="0">
              <a:solidFill>
                <a:srgbClr val="4BACC6">
                  <a:lumMod val="75000"/>
                </a:srgbClr>
              </a:solidFill>
              <a:ea typeface="+mn-ea"/>
              <a:cs typeface="+mn-cs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32369" y="764704"/>
            <a:ext cx="5580062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980728"/>
            <a:ext cx="856895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26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Os livros didáticos passam por um processo democrático de escolha, com base no guia de livros didáticos. </a:t>
            </a:r>
            <a:r>
              <a:rPr lang="pt-BR" sz="26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Professores </a:t>
            </a:r>
            <a:r>
              <a:rPr lang="pt-BR" sz="26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analisam e escolhem as obras que serão utilizadas pelos alunos em sua escola</a:t>
            </a:r>
            <a:r>
              <a:rPr lang="pt-BR" sz="26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. E os diretores fazem o registro da escolha no sistema PDDE interativo/SIMEC utilizando seu CPF e senha.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endParaRPr lang="pt-BR" sz="26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26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Para a manutenção da uniformidade da alocação de recursos do FNDE no programa – evitando grandes oscilações a cada ano – e em face do prazo de vigência dos livros, as escolhas ocorrem em exercícios alternados</a:t>
            </a:r>
            <a:r>
              <a:rPr lang="pt-BR" sz="26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endParaRPr lang="pt-BR" sz="26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26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A vigência do ciclo de atendimento será de 4 anos para todos os segmentos. </a:t>
            </a:r>
            <a:endParaRPr lang="pt-BR" sz="26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44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20A4DE87ABC9A4981A849FF2D9DFBB9" ma:contentTypeVersion="8" ma:contentTypeDescription="Crie um novo documento." ma:contentTypeScope="" ma:versionID="65250d8d6f63a93c539a1fb59439987c">
  <xsd:schema xmlns:xsd="http://www.w3.org/2001/XMLSchema" xmlns:xs="http://www.w3.org/2001/XMLSchema" xmlns:p="http://schemas.microsoft.com/office/2006/metadata/properties" xmlns:ns3="d20eb430-50bf-457e-a61c-05fa9e199665" xmlns:ns4="213ea26b-3ec7-4e38-a9aa-d5c20ab87dfb" targetNamespace="http://schemas.microsoft.com/office/2006/metadata/properties" ma:root="true" ma:fieldsID="8469852f983e866442d702c586c715c8" ns3:_="" ns4:_="">
    <xsd:import namespace="d20eb430-50bf-457e-a61c-05fa9e199665"/>
    <xsd:import namespace="213ea26b-3ec7-4e38-a9aa-d5c20ab87df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0eb430-50bf-457e-a61c-05fa9e1996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3ea26b-3ec7-4e38-a9aa-d5c20ab87df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D25C704-46C4-4305-9435-E97814D494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FE1C30-6EB8-4974-AECF-F20DC67A99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0eb430-50bf-457e-a61c-05fa9e199665"/>
    <ds:schemaRef ds:uri="213ea26b-3ec7-4e38-a9aa-d5c20ab87d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31533D-E698-4BE6-960F-1D7556DBFE47}">
  <ds:schemaRefs>
    <ds:schemaRef ds:uri="http://www.w3.org/XML/1998/namespace"/>
    <ds:schemaRef ds:uri="http://schemas.openxmlformats.org/package/2006/metadata/core-properties"/>
    <ds:schemaRef ds:uri="http://purl.org/dc/dcmitype/"/>
    <ds:schemaRef ds:uri="d20eb430-50bf-457e-a61c-05fa9e199665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213ea26b-3ec7-4e38-a9aa-d5c20ab87dfb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4449</TotalTime>
  <Words>1101</Words>
  <Application>Microsoft Office PowerPoint</Application>
  <PresentationFormat>Apresentação na tela (4:3)</PresentationFormat>
  <Paragraphs>130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18</vt:i4>
      </vt:variant>
    </vt:vector>
  </HeadingPairs>
  <TitlesOfParts>
    <vt:vector size="25" baseType="lpstr">
      <vt:lpstr>Arial</vt:lpstr>
      <vt:lpstr>Calibri</vt:lpstr>
      <vt:lpstr>Poetsen One</vt:lpstr>
      <vt:lpstr>Times New Roman</vt:lpstr>
      <vt:lpstr>Wingdings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GUILHERME PRADO CUTRIM</dc:creator>
  <cp:keywords>MEC-FNDE Mais Brasil</cp:keywords>
  <cp:lastModifiedBy>JANINE DE ALMEIDA MENEZES</cp:lastModifiedBy>
  <cp:revision>199</cp:revision>
  <cp:lastPrinted>2020-02-19T14:51:07Z</cp:lastPrinted>
  <dcterms:created xsi:type="dcterms:W3CDTF">2019-01-03T19:38:12Z</dcterms:created>
  <dcterms:modified xsi:type="dcterms:W3CDTF">2020-03-02T13:29:11Z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0x010100420A4DE87ABC9A4981A849FF2D9DFBB9</vt:lpwstr>
  </property>
</Properties>
</file>